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5" r:id="rId1"/>
  </p:sldMasterIdLst>
  <p:notesMasterIdLst>
    <p:notesMasterId r:id="rId15"/>
  </p:notesMasterIdLst>
  <p:handoutMasterIdLst>
    <p:handoutMasterId r:id="rId16"/>
  </p:handoutMasterIdLst>
  <p:sldIdLst>
    <p:sldId id="257" r:id="rId2"/>
    <p:sldId id="370" r:id="rId3"/>
    <p:sldId id="383" r:id="rId4"/>
    <p:sldId id="362" r:id="rId5"/>
    <p:sldId id="264" r:id="rId6"/>
    <p:sldId id="376" r:id="rId7"/>
    <p:sldId id="350" r:id="rId8"/>
    <p:sldId id="378" r:id="rId9"/>
    <p:sldId id="379" r:id="rId10"/>
    <p:sldId id="355" r:id="rId11"/>
    <p:sldId id="364" r:id="rId12"/>
    <p:sldId id="356" r:id="rId13"/>
    <p:sldId id="358" r:id="rId14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FA2FEC7-24EB-47FC-8D8D-E4E25293B43D}">
          <p14:sldIdLst>
            <p14:sldId id="257"/>
            <p14:sldId id="370"/>
            <p14:sldId id="383"/>
            <p14:sldId id="362"/>
            <p14:sldId id="264"/>
            <p14:sldId id="376"/>
            <p14:sldId id="350"/>
            <p14:sldId id="378"/>
            <p14:sldId id="379"/>
            <p14:sldId id="355"/>
            <p14:sldId id="364"/>
            <p14:sldId id="356"/>
            <p14:sldId id="358"/>
          </p14:sldIdLst>
        </p14:section>
        <p14:section name="Раздел без заголовка" id="{94CECD2E-D671-440A-8070-8249803FBDA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мамат" initials="Т" lastIdx="0" clrIdx="0">
    <p:extLst>
      <p:ext uri="{19B8F6BF-5375-455C-9EA6-DF929625EA0E}">
        <p15:presenceInfo xmlns:p15="http://schemas.microsoft.com/office/powerpoint/2012/main" userId="Тамамат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09" autoAdjust="0"/>
    <p:restoredTop sz="93968" autoAdjust="0"/>
  </p:normalViewPr>
  <p:slideViewPr>
    <p:cSldViewPr snapToGrid="0">
      <p:cViewPr varScale="1">
        <p:scale>
          <a:sx n="115" d="100"/>
          <a:sy n="115" d="100"/>
        </p:scale>
        <p:origin x="18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2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ECE25-AA4C-476C-BD15-391FDF0FFF93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955C0-80B6-4EEC-915A-A486F90663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6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1757E-A03A-4DF2-B00F-02B4AE0D53F7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2CAA3-6A74-40D4-8E33-48159A8FEB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755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89F03B-99CC-4F48-B173-184EE5DB46E3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EDF8-6942-4611-AC1F-18BC528C25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08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7187B1-9E68-4615-8D29-6E5FFA374E3E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089B-C1C4-476E-85A2-EF7689C5C9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C07936-9E1B-4040-8F6E-8B985AB95A59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E9746-9EA4-4EAB-9825-50BA8AED59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304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A9F23B-11BA-4CDA-BBCB-88B0E22B5DCA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B881B9-21D0-40F8-8501-7201923053C0}" type="slidenum">
              <a:rPr 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072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C0756E-9C88-4678-9A64-A4DF6C09A043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42F2-8092-4F3A-AFEB-F0BFA2B833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942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5CA282-E212-4F77-87F8-66D8EFFB7094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7D5F-EF73-4A19-B200-0C22803063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73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4C543F-528E-47CE-9538-39D6D8B1D6D0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7263-17E1-4193-B4CB-DA5C5BC605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509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1334BC-9837-41EA-8553-1A57F10988E5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0610-DB03-467C-87DA-42A03FD6D5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11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124CB8-2F38-4E5B-959A-D7B05202C2F2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3169A-29EA-4BCE-9D30-2214E34678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785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BE4F72-478E-4515-9E59-93D1E520B1F2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AD1FF-E621-4DFD-A96D-06E5C4B809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647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83E77-D25B-495A-BF94-658974F2278A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5F43-4637-4040-9193-1C804CDC1C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97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94DA3A-4B59-4131-9459-040E03603446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6DE8-9E6A-4C8C-BE16-ECF1FC98E2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63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4A9F23B-11BA-4CDA-BBCB-88B0E22B5DCA}" type="datetimeFigureOut">
              <a:rPr lang="ru-RU" smtClean="0">
                <a:solidFill>
                  <a:srgbClr val="B83D68">
                    <a:shade val="75000"/>
                  </a:srgbClr>
                </a:solidFill>
              </a:rPr>
              <a:pPr>
                <a:defRPr/>
              </a:pPr>
              <a:t>20.01.2021</a:t>
            </a:fld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B83D68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5B881B9-21D0-40F8-8501-7201923053C0}" type="slidenum">
              <a:rPr 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292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  <p:sldLayoutId id="214748412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fipi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8902" y="3802"/>
            <a:ext cx="8413070" cy="3429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</a:b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931025" y="3194136"/>
            <a:ext cx="10108278" cy="3093929"/>
          </a:xfrm>
        </p:spPr>
        <p:txBody>
          <a:bodyPr>
            <a:normAutofit lnSpcReduction="10000"/>
          </a:bodyPr>
          <a:lstStyle/>
          <a:p>
            <a:pPr algn="ctr"/>
            <a:endParaRPr lang="ru-RU" sz="4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Организационно-технологическое обеспечение проведения итогового собеседования по русскому языку в 2021году</a:t>
            </a:r>
            <a:endParaRPr lang="ru-RU" sz="4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439" y="853727"/>
            <a:ext cx="6203449" cy="2766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35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2753" y="814647"/>
            <a:ext cx="7193278" cy="49648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ПРОВЕДЕНИЯ:</a:t>
            </a:r>
            <a:endParaRPr lang="ru-RU" sz="2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42753" y="1627895"/>
            <a:ext cx="719327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Приглашение участников в аудиторию проведения </a:t>
            </a:r>
            <a:r>
              <a:rPr lang="ru-RU" dirty="0" smtClean="0"/>
              <a:t>ИС-9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42753" y="2301793"/>
            <a:ext cx="7193278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Проведение собеседования экзаменатором-собеседником </a:t>
            </a:r>
          </a:p>
          <a:p>
            <a:pPr algn="ctr"/>
            <a:r>
              <a:rPr lang="ru-RU" dirty="0"/>
              <a:t>(соблюдение временного регламента) </a:t>
            </a:r>
          </a:p>
          <a:p>
            <a:pPr algn="ctr"/>
            <a:r>
              <a:rPr lang="ru-RU" dirty="0"/>
              <a:t>Оценивание ответа участника экспертом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867208" y="3332755"/>
            <a:ext cx="182507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15 </a:t>
            </a:r>
            <a:r>
              <a:rPr lang="ru-RU" dirty="0" smtClean="0"/>
              <a:t>-16 минут </a:t>
            </a:r>
            <a:endParaRPr lang="ru-RU" dirty="0"/>
          </a:p>
        </p:txBody>
      </p:sp>
      <p:pic>
        <p:nvPicPr>
          <p:cNvPr id="12" name="Picture 16522"/>
          <p:cNvPicPr/>
          <p:nvPr/>
        </p:nvPicPr>
        <p:blipFill>
          <a:blip r:embed="rId2"/>
          <a:stretch>
            <a:fillRect/>
          </a:stretch>
        </p:blipFill>
        <p:spPr>
          <a:xfrm>
            <a:off x="9867208" y="1659336"/>
            <a:ext cx="1529542" cy="1284913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442753" y="3539884"/>
            <a:ext cx="7193278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/>
              <a:t>В аудитории проведения во время проведения ИС-9 присутствуют:</a:t>
            </a:r>
          </a:p>
          <a:p>
            <a:pPr algn="ctr"/>
            <a:r>
              <a:rPr lang="ru-RU" dirty="0"/>
              <a:t>-</a:t>
            </a:r>
            <a:r>
              <a:rPr lang="ru-RU" dirty="0" smtClean="0"/>
              <a:t> экзаменатор-собеседник;</a:t>
            </a:r>
          </a:p>
          <a:p>
            <a:pPr algn="ctr"/>
            <a:r>
              <a:rPr lang="ru-RU" dirty="0" smtClean="0"/>
              <a:t>-не более одного участника ИС-9;</a:t>
            </a:r>
          </a:p>
          <a:p>
            <a:pPr marL="285750" indent="-285750" algn="ctr">
              <a:buFontTx/>
              <a:buChar char="-"/>
            </a:pPr>
            <a:r>
              <a:rPr lang="ru-RU" dirty="0" smtClean="0"/>
              <a:t>эксперт по проверке  ответов;</a:t>
            </a:r>
          </a:p>
          <a:p>
            <a:pPr marL="285750" indent="-285750" algn="ctr">
              <a:buFontTx/>
              <a:buChar char="-"/>
            </a:pPr>
            <a:r>
              <a:rPr lang="ru-RU" dirty="0" smtClean="0"/>
              <a:t>Технический специалист по необходимости</a:t>
            </a:r>
          </a:p>
        </p:txBody>
      </p:sp>
    </p:spTree>
    <p:extLst>
      <p:ext uri="{BB962C8B-B14F-4D97-AF65-F5344CB8AC3E}">
        <p14:creationId xmlns:p14="http://schemas.microsoft.com/office/powerpoint/2010/main" val="756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9768" y="1640980"/>
            <a:ext cx="1852750" cy="14630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Подача заявления (не позднее чем за 2 недели)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9768" y="658887"/>
            <a:ext cx="11443001" cy="4770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ИС ДЛЯ ОСОБЫХ КАТЕГОРИЙ УЧАСТНИКОВ 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89768" y="3368051"/>
            <a:ext cx="1852750" cy="14848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 на дому,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медицинской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89768" y="5116892"/>
            <a:ext cx="1852750" cy="15846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33402" y="3803610"/>
            <a:ext cx="692550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Заключение медицинской организации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ПМПК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33402" y="4947220"/>
            <a:ext cx="6712440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Беспрепятственный доступ и передвижение в помещении (поручни, пандусы, расширенные дверные проемы, лифт, аудитории на первом этаже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Наличие специальных кресел и других приспособлений;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продолжительности ИС на 30 минут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 питания и перерывов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33402" y="1679386"/>
            <a:ext cx="9099367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с ОВЗ: заявление + копия рекомендаций ПМПК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•Участники дети-инвалиды, инвалиды: заявление +оригинал или заверенную копию справки об инвалидности, а также для создания дополнительных условий - копию рекомендаций ПМПК </a:t>
            </a:r>
          </a:p>
        </p:txBody>
      </p:sp>
      <p:pic>
        <p:nvPicPr>
          <p:cNvPr id="12" name="Picture 1653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33070" y="5223353"/>
            <a:ext cx="1316355" cy="134796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3070" y="3447474"/>
            <a:ext cx="1737511" cy="149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71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81414" y="647725"/>
            <a:ext cx="11447912" cy="43895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ПРОВЕДЕНИЯ 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 ДЛЯ ОСОБЫХ КАТЕГОРИЙ УЧАСТНИКОВ </a:t>
            </a:r>
          </a:p>
          <a:p>
            <a:pPr marL="0" indent="0" algn="ctr">
              <a:buNone/>
            </a:pPr>
            <a:r>
              <a:rPr lang="ru-RU" sz="2500" dirty="0">
                <a:ln>
                  <a:noFill/>
                </a:ln>
                <a:solidFill>
                  <a:srgbClr val="90C226"/>
                </a:solidFill>
                <a:latin typeface="Trebuchet MS"/>
              </a:rPr>
              <a:t/>
            </a:r>
            <a:br>
              <a:rPr lang="ru-RU" sz="2500" dirty="0">
                <a:ln>
                  <a:noFill/>
                </a:ln>
                <a:solidFill>
                  <a:srgbClr val="90C226"/>
                </a:solidFill>
                <a:latin typeface="Trebuchet MS"/>
              </a:rPr>
            </a:br>
            <a:endParaRPr lang="ru-RU" sz="25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2569114" y="751185"/>
            <a:ext cx="6900379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998913" y="23098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093706" y="1144889"/>
            <a:ext cx="3205602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условия</a:t>
            </a:r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Присутствие ассистентов</a:t>
            </a:r>
          </a:p>
          <a:p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необходимых для выполнения работы технических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средств:  </a:t>
            </a:r>
            <a:endParaRPr lang="ru-RU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60966" y="2576777"/>
            <a:ext cx="1915407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слабослышащих участников</a:t>
            </a:r>
            <a:r>
              <a:rPr lang="ru-RU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 аудитории звукоусиливающей аппаратурой как коллективного, так и индивидуального пользования </a:t>
            </a:r>
            <a:endParaRPr lang="ru-RU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6339998" y="1686487"/>
            <a:ext cx="19300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42432" y="4732664"/>
            <a:ext cx="896620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 копия рекомендаций ПМПК (для участников с ОВЗ, обучающихся на дому, в мед. организации)  справка об инвалидности, копия рекомендаций ПМПК (для детей-инвалидов и инвалидов) </a:t>
            </a:r>
            <a:endParaRPr lang="ru-RU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3128791" y="3482851"/>
            <a:ext cx="649995" cy="431756"/>
          </a:xfrm>
          <a:prstGeom prst="rightArrow">
            <a:avLst>
              <a:gd name="adj1" fmla="val 50000"/>
              <a:gd name="adj2" fmla="val 567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829478" y="2792220"/>
            <a:ext cx="1867029" cy="16004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глухих и слабослышащих </a:t>
            </a:r>
            <a:r>
              <a:rPr lang="ru-RU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участников: привлечение при необходимости </a:t>
            </a:r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ассистента сурдопереводчика </a:t>
            </a:r>
            <a:endParaRPr lang="ru-RU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22604" y="2795078"/>
            <a:ext cx="1732300" cy="16004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слепых участников</a:t>
            </a:r>
            <a:r>
              <a:rPr lang="ru-RU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материалов </a:t>
            </a:r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рельефно точечным </a:t>
            </a:r>
            <a:r>
              <a:rPr lang="ru-RU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шрифтом Брайля </a:t>
            </a:r>
            <a:endParaRPr lang="ru-RU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03680" y="2336656"/>
            <a:ext cx="2507810" cy="227754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слабовидящих</a:t>
            </a:r>
            <a:r>
              <a:rPr lang="ru-RU" sz="14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участников: - копирование материалов в увеличенном размере; - обеспечение аудитории увеличительными устройствами; </a:t>
            </a:r>
            <a:endParaRPr lang="ru-RU" sz="14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индивидуальное равномерное освещение не менее 300 люкс (настольные лампы) </a:t>
            </a:r>
            <a:endParaRPr lang="ru-RU" sz="14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582169" y="1916285"/>
            <a:ext cx="2347157" cy="37548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участников с расстройством аутистического спектра: </a:t>
            </a:r>
            <a:r>
              <a:rPr lang="ru-RU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</a:t>
            </a:r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экзаменатора-собеседника, специалистов </a:t>
            </a:r>
            <a:r>
              <a:rPr lang="ru-RU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коррекционной педагогике, людей, с которым участник знаком, </a:t>
            </a:r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контактирует (в исключительных случаях может быть родитель); </a:t>
            </a:r>
          </a:p>
          <a:p>
            <a:pPr marL="285750" indent="-285750" algn="ctr">
              <a:buFontTx/>
              <a:buChar char="-"/>
            </a:pPr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оценивание </a:t>
            </a:r>
            <a:r>
              <a:rPr lang="ru-RU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ответа по окончании ИС по </a:t>
            </a:r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аудиозаписи, то есть </a:t>
            </a:r>
          </a:p>
          <a:p>
            <a:pPr algn="ctr"/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оценивание </a:t>
            </a:r>
            <a:r>
              <a:rPr lang="ru-RU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 проводится по второй схеме</a:t>
            </a:r>
          </a:p>
          <a:p>
            <a:pPr algn="ctr"/>
            <a:r>
              <a:rPr lang="ru-RU" sz="14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46765" y="5789100"/>
            <a:ext cx="1144791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Минимальное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баллов, необходимое для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«зачета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 с ОВЗ (Приложение 12 МР)</a:t>
            </a:r>
            <a:endParaRPr lang="ru-RU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10800000" flipV="1">
            <a:off x="442432" y="6270967"/>
            <a:ext cx="11447912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 пользоваться черновиком;</a:t>
            </a:r>
          </a:p>
        </p:txBody>
      </p:sp>
      <p:pic>
        <p:nvPicPr>
          <p:cNvPr id="17" name="Picture 502"/>
          <p:cNvPicPr/>
          <p:nvPr/>
        </p:nvPicPr>
        <p:blipFill>
          <a:blip r:embed="rId2"/>
          <a:stretch>
            <a:fillRect/>
          </a:stretch>
        </p:blipFill>
        <p:spPr>
          <a:xfrm>
            <a:off x="7381362" y="1154586"/>
            <a:ext cx="1352447" cy="1193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03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27779" y="740270"/>
            <a:ext cx="8154988" cy="75111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ru-RU" sz="5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10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 ИС-9 </a:t>
            </a:r>
            <a:r>
              <a:rPr lang="ru-RU" sz="10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0" b="1" dirty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0" b="1" dirty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2569114" y="751185"/>
            <a:ext cx="6900379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998913" y="23098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66925" y="2055819"/>
            <a:ext cx="11674596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Эксперт:</a:t>
            </a:r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пересчитывает бланки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ИС-9,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упаковывает их в конверт и вместе с черновиком для внесения первичной информации по оцениванию ответов участников передает экзаменатору-собеседнику </a:t>
            </a:r>
            <a:endParaRPr lang="ru-RU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6339998" y="1686487"/>
            <a:ext cx="19300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5623902" y="1565038"/>
            <a:ext cx="716096" cy="4605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66925" y="4006270"/>
            <a:ext cx="11674596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</a:t>
            </a:r>
            <a:r>
              <a:rPr lang="ru-RU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специалист:</a:t>
            </a:r>
            <a:endParaRPr lang="ru-RU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сохраняет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флеш–накопитель  аудиозаписи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ИС-9 поаудиторно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передает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ответственному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организатору ОО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66925" y="3049708"/>
            <a:ext cx="11674596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Экзаменатор-собеседник: </a:t>
            </a:r>
            <a:endParaRPr lang="ru-RU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-собирает все материалы и формы, включая материалы, полученные от эксперта; </a:t>
            </a:r>
          </a:p>
          <a:p>
            <a:pPr algn="just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все материалы передает ответственному организатору ОО в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штабе. 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66925" y="4929600"/>
            <a:ext cx="11674597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организатор </a:t>
            </a:r>
            <a:r>
              <a:rPr lang="ru-RU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ОО:</a:t>
            </a:r>
            <a:endParaRPr lang="ru-RU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Передает в РЦОИ: н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электронном носителе или по защищенному каналу связи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-бланки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ИС-9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ведомости учета проведения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ИС-9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аудитории  (в случае сканирования материалов в ОО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-аудиофайлы с записью ответов участников итогового собеседования. </a:t>
            </a:r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бумажных носителях: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бланки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ИС-9;</a:t>
            </a:r>
          </a:p>
          <a:p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ведомости учета проведения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ИС-9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аудитории. </a:t>
            </a:r>
            <a:endParaRPr lang="ru-RU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13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00002" y="586039"/>
            <a:ext cx="7831015" cy="59340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Категория участников:</a:t>
            </a:r>
            <a:endParaRPr lang="ru-RU" sz="2500" b="1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0327" y="1287241"/>
            <a:ext cx="11247120" cy="35394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собеседование как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допуска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ГИА по программам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проводится для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классов, </a:t>
            </a:r>
          </a:p>
          <a:p>
            <a:pPr algn="just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также:</a:t>
            </a:r>
          </a:p>
          <a:p>
            <a:pPr algn="just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-для лиц, осваивающих программу ООО в иной форме (семейного образования, обучающихся на дому и т.д.);</a:t>
            </a:r>
          </a:p>
          <a:p>
            <a:pPr algn="just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обучающихся с ОВЗ;</a:t>
            </a:r>
          </a:p>
          <a:p>
            <a:pPr algn="just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-детей-инвалидов и инвалидов;</a:t>
            </a:r>
          </a:p>
          <a:p>
            <a:pPr algn="ctr"/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540327" y="5042264"/>
            <a:ext cx="11247120" cy="14457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Для участия в ИС-9  обучающиеся подают заявление (приложение 11 МР) и согласие на обработку персональных данных в образовательные организации, в которых обучаются.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211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30630" y="1676400"/>
            <a:ext cx="11941629" cy="5016831"/>
          </a:xfrm>
        </p:spPr>
        <p:txBody>
          <a:bodyPr>
            <a:normAutofit/>
          </a:bodyPr>
          <a:lstStyle/>
          <a:p>
            <a:pPr marL="265113" lvl="0" indent="-265113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</a:t>
            </a:r>
            <a:endParaRPr lang="ru-RU" sz="2800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2069" y="1383102"/>
            <a:ext cx="7910646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ИС 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году: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года;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года,17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95943" y="663607"/>
            <a:ext cx="11865429" cy="704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Общие положения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317773" y="1643150"/>
            <a:ext cx="367828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процедуры :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РД-бланковая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7104" y="4672462"/>
            <a:ext cx="7971056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ответов участников ИС (две схемы);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– проверка завершается не позднее чем через пять календарных дней с даты проведения ИС;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«зачет»/«незачет».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зачета – условие допуска участника к ГИА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09006" y="2386839"/>
            <a:ext cx="7923709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размещения КИМ –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7:30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часов  (по местному времени)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закрытия доступа к КИМ – 9:00 часов (по местному времени)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3229" y="3129244"/>
            <a:ext cx="7939486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ИС- 9:00 по местному времени;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ИС для одного участника – в среднем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15-16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с ОВЗ – увеличение времени на 30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317773" y="2952206"/>
            <a:ext cx="3743599" cy="3139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 допускаются  в дополнительные сроки участники: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-получившие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 неудовлетворительный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результат;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-не явившиеся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ИС по уважительным причинам, подтвержденным документально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завершившие ИС  по уважительным причинам, подтвержденным документально 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2" name="Picture 165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32045" y="5293063"/>
            <a:ext cx="892810" cy="889635"/>
          </a:xfrm>
          <a:prstGeom prst="rect">
            <a:avLst/>
          </a:prstGeom>
        </p:spPr>
      </p:pic>
      <p:pic>
        <p:nvPicPr>
          <p:cNvPr id="13" name="Picture 165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32045" y="3934964"/>
            <a:ext cx="935355" cy="895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01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290459" y="551144"/>
            <a:ext cx="109015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помещений: 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ресурсы </a:t>
            </a:r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ОО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77193" y="5428211"/>
            <a:ext cx="9361713" cy="77457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Аудитории проведения (1 ч – 3-4 чел) </a:t>
            </a:r>
          </a:p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  с микрофоном/ диктофон + часы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477194" y="4322619"/>
            <a:ext cx="9361712" cy="77457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Флешнакопитель </a:t>
            </a:r>
          </a:p>
          <a:p>
            <a:pPr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сбор ответов участников ИС, передача данных в РЦОИ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477193" y="3293926"/>
            <a:ext cx="9361712" cy="77457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Принтер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распечатка материалов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 в день проведения не ранее 7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477193" y="1795310"/>
            <a:ext cx="9394963" cy="13285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  с подключением  к сети Интернет </a:t>
            </a:r>
          </a:p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получение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 с федерального ресурса для проведения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 (критерии для оценивания для экспертов  за сутки до проведения получает техспециалист с официального сайта ФИПИ);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81824" y="1207631"/>
            <a:ext cx="1297577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Штаб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5974" y="1795310"/>
            <a:ext cx="2247501" cy="49295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>
              <a:spcBef>
                <a:spcPts val="1000"/>
              </a:spcBef>
              <a:buClr>
                <a:srgbClr val="90C226"/>
              </a:buClr>
              <a:buSzPct val="80000"/>
              <a:buFont typeface="Wingdings" pitchFamily="2" charset="2"/>
              <a:buChar char="q"/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кабинеты для ожидания участниками своей очереди для участия в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</a:t>
            </a:r>
          </a:p>
          <a:p>
            <a:pPr marL="285750" lvl="0" indent="-285750">
              <a:spcBef>
                <a:spcPts val="1000"/>
              </a:spcBef>
              <a:buClr>
                <a:srgbClr val="90C226"/>
              </a:buClr>
              <a:buSzPct val="80000"/>
              <a:buFont typeface="Wingdings" pitchFamily="2" charset="2"/>
              <a:buChar char="Ø"/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кабинеты для участников, прошедших ИС * В учебных кабинетах ОО параллельно может осуществляться учебный процесс </a:t>
            </a:r>
          </a:p>
        </p:txBody>
      </p:sp>
      <p:pic>
        <p:nvPicPr>
          <p:cNvPr id="9" name="Picture 4" descr="C:\Users\tihonovskaya\Desktop\картинки фото для презентаций\компьютер.jpg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409129" y="551144"/>
            <a:ext cx="1565753" cy="86906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val="159377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9990" y="1136369"/>
            <a:ext cx="8880511" cy="8687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7440" y="568596"/>
            <a:ext cx="11763833" cy="4770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 РЕСУРСЫ ОО</a:t>
            </a:r>
            <a:endParaRPr lang="ru-RU" sz="25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6309360" y="2344189"/>
            <a:ext cx="5641913" cy="23691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73050" indent="-273050" algn="just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None/>
            </a:pPr>
            <a:r>
              <a:rPr lang="ru-RU" alt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</a:t>
            </a:r>
            <a:r>
              <a:rPr lang="ru-RU" alt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по проверке </a:t>
            </a:r>
            <a:r>
              <a:rPr lang="ru-RU" altLang="ru-R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ответов </a:t>
            </a:r>
            <a:r>
              <a:rPr lang="ru-RU" alt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altLang="ru-R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ИС-9</a:t>
            </a:r>
            <a:r>
              <a:rPr lang="ru-RU" alt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73050" indent="-273050" algn="just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None/>
            </a:pPr>
            <a:r>
              <a:rPr lang="ru-RU" alt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Эксперты </a:t>
            </a:r>
            <a:r>
              <a:rPr lang="ru-RU" alt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проверке ответов участников </a:t>
            </a:r>
            <a:r>
              <a:rPr lang="ru-RU" alt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ИС-9 </a:t>
            </a:r>
            <a:r>
              <a:rPr lang="ru-RU" alt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ru-RU" alt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аудиторий проведения ИС-9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87440" y="2344189"/>
            <a:ext cx="5993476" cy="23691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32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endParaRPr lang="ru-RU" alt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r>
              <a:rPr lang="ru-RU" altLang="ru-RU" sz="5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</a:t>
            </a:r>
            <a:r>
              <a:rPr lang="ru-RU" altLang="ru-RU" sz="5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по проведению ИС-9</a:t>
            </a:r>
            <a:r>
              <a:rPr lang="ru-RU" altLang="ru-RU" sz="5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r>
              <a:rPr lang="ru-RU" altLang="ru-RU" sz="5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организатор ОО - 1 </a:t>
            </a:r>
          </a:p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r>
              <a:rPr lang="ru-RU" altLang="ru-RU" sz="5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специалист - 1 </a:t>
            </a:r>
          </a:p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r>
              <a:rPr lang="ru-RU" altLang="ru-RU" sz="5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Экзаменатор-собеседник – по количеству аудиторий проведения</a:t>
            </a:r>
          </a:p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r>
              <a:rPr lang="ru-RU" altLang="ru-RU" sz="5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 проведения ИС-9 – в зависимости от количества участников ИС, аудиторий проведения</a:t>
            </a:r>
          </a:p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endParaRPr lang="ru-RU" altLang="ru-RU" sz="19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498"/>
          <p:cNvPicPr/>
          <p:nvPr/>
        </p:nvPicPr>
        <p:blipFill>
          <a:blip r:embed="rId2"/>
          <a:stretch>
            <a:fillRect/>
          </a:stretch>
        </p:blipFill>
        <p:spPr>
          <a:xfrm>
            <a:off x="1299990" y="4571999"/>
            <a:ext cx="3622739" cy="2184661"/>
          </a:xfrm>
          <a:prstGeom prst="rect">
            <a:avLst/>
          </a:prstGeom>
        </p:spPr>
      </p:pic>
      <p:pic>
        <p:nvPicPr>
          <p:cNvPr id="12" name="Picture 500"/>
          <p:cNvPicPr/>
          <p:nvPr/>
        </p:nvPicPr>
        <p:blipFill>
          <a:blip r:embed="rId3"/>
          <a:stretch>
            <a:fillRect/>
          </a:stretch>
        </p:blipFill>
        <p:spPr>
          <a:xfrm>
            <a:off x="7189940" y="4459265"/>
            <a:ext cx="2990561" cy="213773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30284" y="1045650"/>
            <a:ext cx="916894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Не позднее чем за две недели до проведения итогового собеседования руководитель образовательной организации обеспечивает создание комиссии по проведению итогового собеседования и комиссии по проверке ответов участников итогового собеседования.</a:t>
            </a:r>
            <a:endParaRPr lang="ru-RU" sz="11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66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478" y="438843"/>
            <a:ext cx="12006943" cy="8617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5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 РЕСУРСЫ ОО</a:t>
            </a:r>
          </a:p>
          <a:p>
            <a:pPr algn="ctr"/>
            <a:endParaRPr lang="ru-RU" sz="25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808480" y="1067683"/>
            <a:ext cx="4080757" cy="16672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endParaRPr lang="ru-RU" alt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 algn="just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r>
              <a:rPr lang="ru-RU" altLang="ru-RU" sz="1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организатор ОО </a:t>
            </a:r>
            <a:r>
              <a:rPr lang="ru-RU" altLang="ru-RU" sz="1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alt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подготовку и проведение ИС-9 (общая координация хода проведения процедуры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808480" y="2965754"/>
            <a:ext cx="4080757" cy="16672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endParaRPr lang="ru-RU" alt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r>
              <a:rPr lang="ru-RU" altLang="ru-RU" sz="1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специалист </a:t>
            </a:r>
            <a:r>
              <a:rPr lang="ru-RU" altLang="ru-RU" sz="1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altLang="ru-RU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КИМ  ИС-9 а также обеспечивает подготовку технических средс для ведения аудиозаписи в аудиториях проведения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198524" y="1067683"/>
            <a:ext cx="5933902" cy="16672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endParaRPr lang="ru-RU" alt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r>
              <a:rPr lang="ru-RU" altLang="ru-RU" sz="1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</a:t>
            </a:r>
            <a:r>
              <a:rPr lang="ru-RU" altLang="ru-RU" sz="1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проведения–</a:t>
            </a:r>
            <a:r>
              <a:rPr lang="ru-RU" alt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передвижение участников ИС-9 </a:t>
            </a: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6176356" y="2965755"/>
            <a:ext cx="5933902" cy="16672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endParaRPr lang="ru-RU" alt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r>
              <a:rPr lang="ru-RU" altLang="ru-RU" sz="1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 – </a:t>
            </a:r>
            <a:r>
              <a:rPr lang="ru-RU" altLang="ru-RU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оценивание устных ответов участников ИС-9</a:t>
            </a:r>
            <a:endParaRPr lang="ru-RU" altLang="ru-RU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808479" y="4747450"/>
            <a:ext cx="7356995" cy="16672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endParaRPr lang="ru-RU" alt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 defTabSz="914400" fontAlgn="base">
              <a:lnSpc>
                <a:spcPct val="90000"/>
              </a:lnSpc>
              <a:spcAft>
                <a:spcPct val="0"/>
              </a:spcAft>
              <a:buClr>
                <a:srgbClr val="0BD0D9"/>
              </a:buClr>
              <a:buSzPct val="95000"/>
              <a:buFont typeface="Wingdings 3" panose="05040102010807070707" pitchFamily="18" charset="2"/>
              <a:buNone/>
            </a:pPr>
            <a:r>
              <a:rPr lang="ru-RU" altLang="ru-RU" sz="1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Экзаменатор-собеседник – </a:t>
            </a:r>
            <a:r>
              <a:rPr lang="ru-RU" altLang="ru-RU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выполняет роль собеседника, проводит инструктаж участника по выполнению заданий КИМ, а также обеспечивает проверку документов </a:t>
            </a:r>
            <a:endParaRPr lang="ru-RU" altLang="ru-RU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496"/>
          <p:cNvPicPr/>
          <p:nvPr/>
        </p:nvPicPr>
        <p:blipFill>
          <a:blip r:embed="rId2"/>
          <a:stretch>
            <a:fillRect/>
          </a:stretch>
        </p:blipFill>
        <p:spPr>
          <a:xfrm>
            <a:off x="135478" y="2965754"/>
            <a:ext cx="1568631" cy="1667265"/>
          </a:xfrm>
          <a:prstGeom prst="rect">
            <a:avLst/>
          </a:prstGeom>
        </p:spPr>
      </p:pic>
      <p:pic>
        <p:nvPicPr>
          <p:cNvPr id="12" name="Picture 494"/>
          <p:cNvPicPr/>
          <p:nvPr/>
        </p:nvPicPr>
        <p:blipFill>
          <a:blip r:embed="rId3"/>
          <a:stretch>
            <a:fillRect/>
          </a:stretch>
        </p:blipFill>
        <p:spPr>
          <a:xfrm>
            <a:off x="21112" y="1146703"/>
            <a:ext cx="1682997" cy="1588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553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7877" y="391236"/>
            <a:ext cx="11059986" cy="752457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готовности ОО (не позднее чем за сутки) </a:t>
            </a: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687877" y="1513789"/>
            <a:ext cx="10557163" cy="433801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807" y="1243412"/>
            <a:ext cx="393627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организатор ОО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93622" y="1200013"/>
            <a:ext cx="7254241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необходимым оборудованием аудиторий и штаба; </a:t>
            </a:r>
            <a:endParaRPr lang="ru-RU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необходимых 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 (отчетные формы, бланки) 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РЦОИ (совместно с техническим специалистом), их тиражирование (при необходимости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корректировка (при необходимости) списка  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участников;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распределить участников ИС-9 по аудиториям и заполнить в Списке участников ИС-9 поле «Аудитория»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30010" y="4118655"/>
            <a:ext cx="7254242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аудиторий и штаба необходимыми техническими средствами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проверка 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работоспособности технических средств: </a:t>
            </a:r>
            <a:endParaRPr lang="ru-RU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Интернет, рабочее состояние принтера, сканера при осуществлении сканирования материалов, наличие бумаги, качество аудиозаписи в 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аудиториях; 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скачивание и тиражирование критериев оценивания для экспертов с официального сайта ФИПИ (</a:t>
            </a:r>
            <a:r>
              <a:rPr lang="en-US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fipi.ru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en-US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ru-RU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4807" y="3494823"/>
            <a:ext cx="393627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специалист ОО</a:t>
            </a:r>
            <a:endParaRPr lang="ru-RU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496"/>
          <p:cNvPicPr/>
          <p:nvPr/>
        </p:nvPicPr>
        <p:blipFill>
          <a:blip r:embed="rId3"/>
          <a:stretch>
            <a:fillRect/>
          </a:stretch>
        </p:blipFill>
        <p:spPr>
          <a:xfrm>
            <a:off x="1427721" y="4055299"/>
            <a:ext cx="1808480" cy="180848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721" y="1784804"/>
            <a:ext cx="1953087" cy="15188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1286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87384" y="344761"/>
            <a:ext cx="11497175" cy="50707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ДЕНЬ ПРОВЕДЕНИЯ ИС-9:</a:t>
            </a:r>
            <a:endParaRPr lang="ru-RU" sz="2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3971" y="1475707"/>
            <a:ext cx="364488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специалист ОО:</a:t>
            </a:r>
            <a:endParaRPr lang="ru-RU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62042" y="1509597"/>
            <a:ext cx="7611570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 ранее 7.30. получает  и тиражирует материалы ( КИМ )для проведения ИС-9;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Передает их отв.организатору;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Включить потоковую аудиозапись;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ведение аудиозаписи весь период экзамена;</a:t>
            </a:r>
          </a:p>
          <a:p>
            <a:pPr marL="285750" indent="-285750">
              <a:buFontTx/>
              <a:buChar char="-"/>
            </a:pPr>
            <a:endParaRPr lang="ru-RU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3971" y="2364377"/>
            <a:ext cx="361876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организатор </a:t>
            </a:r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ОО:</a:t>
            </a:r>
            <a:endParaRPr lang="ru-RU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39244" y="3921684"/>
            <a:ext cx="7492804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-</a:t>
            </a:r>
            <a:r>
              <a:rPr lang="ru-RU" dirty="0" smtClean="0"/>
              <a:t> </a:t>
            </a:r>
            <a:r>
              <a:rPr lang="ru-RU" b="1" dirty="0"/>
              <a:t>В день проведения итогового собеседования в месте проведения итогового собеседования могут присутствовать:</a:t>
            </a:r>
          </a:p>
          <a:p>
            <a:r>
              <a:rPr lang="ru-RU" b="1" dirty="0"/>
              <a:t>аккредитованные общественные наблюдатели;</a:t>
            </a:r>
          </a:p>
          <a:p>
            <a:r>
              <a:rPr lang="ru-RU" b="1" dirty="0"/>
              <a:t>аккредитованные представители средств массовой информации;</a:t>
            </a:r>
          </a:p>
          <a:p>
            <a:r>
              <a:rPr lang="ru-RU" b="1" dirty="0"/>
              <a:t>должностные лица Рособрнадзора, а также иные лица, определенные Рособрнадзором, и (или) должностные лица органа исполнительной власти субъекта Российской Федерации, осуществляющего переданные полномочия Российской Федерации в сфере образования.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87384" y="3506634"/>
            <a:ext cx="363147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проведения ИС-9:</a:t>
            </a:r>
            <a:endParaRPr lang="ru-RU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1920421" y="3039472"/>
            <a:ext cx="484632" cy="4355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90771" y="3921685"/>
            <a:ext cx="3632836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Проставить «н» в соответствующем поле «аудитория» отсутствующим участникам, либо поручить организатору;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Акт о досрочном завершении (по согласованию поручить экзаменатору-собеседнику</a:t>
            </a:r>
            <a:r>
              <a:rPr lang="ru-RU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805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7679" y="1604356"/>
            <a:ext cx="462176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Экзаменатор-собеседник</a:t>
            </a:r>
            <a:endParaRPr lang="ru-RU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554708" y="665804"/>
            <a:ext cx="9451571" cy="57476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ДЕНЬ ПРОВЕДЕНИЯ ИС-9: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7679" y="2633261"/>
            <a:ext cx="4621769" cy="20913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Получает от ответственного организатора:</a:t>
            </a:r>
          </a:p>
          <a:p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-ведомость учета проведения ИС-9;</a:t>
            </a:r>
          </a:p>
          <a:p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-материалы для проведения ИС-9;</a:t>
            </a:r>
          </a:p>
          <a:p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-Бланки ИС-9.</a:t>
            </a:r>
          </a:p>
          <a:p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экспертом должен ознакомиться с КИМ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2037361" y="2148888"/>
            <a:ext cx="484632" cy="484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926975" y="2633261"/>
            <a:ext cx="5377613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Получает от ответственного организатора:</a:t>
            </a: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черновики для внесения первичной информации по оцениванию ответов участников</a:t>
            </a:r>
          </a:p>
          <a:p>
            <a:pPr algn="ctr"/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-комплект материалов для проведения ИС-9</a:t>
            </a:r>
          </a:p>
          <a:p>
            <a:pPr algn="ctr"/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-возвратно доставочный пакет для упаковки бланков ИС-9</a:t>
            </a:r>
          </a:p>
          <a:p>
            <a:pPr algn="ctr"/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-возвратно доставочный пакет для упаковки черновиков для внесения первичной информации по оцнеиванию ответов ИС-9</a:t>
            </a:r>
            <a:endParaRPr lang="ru-RU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8395855" y="2148887"/>
            <a:ext cx="529709" cy="4843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926975" y="1633276"/>
            <a:ext cx="531183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</a:t>
            </a:r>
            <a:endParaRPr lang="ru-RU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600154" y="5701153"/>
            <a:ext cx="348229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Экзаменатор–собеседник и эксперт знакомятся с заданиями, темами беседы</a:t>
            </a:r>
            <a:endParaRPr lang="ru-RU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7733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7798</TotalTime>
  <Words>1357</Words>
  <Application>Microsoft Office PowerPoint</Application>
  <PresentationFormat>Широкоэкранный</PresentationFormat>
  <Paragraphs>170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Trebuchet MS</vt:lpstr>
      <vt:lpstr>Wingdings</vt:lpstr>
      <vt:lpstr>Wingdings 3</vt:lpstr>
      <vt:lpstr>Тема Office</vt:lpstr>
      <vt:lpstr> 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Обеспечение готовности ОО (не позднее чем за сутки) </vt:lpstr>
      <vt:lpstr>В ДЕНЬ ПРОВЕДЕНИЯ ИС-9:</vt:lpstr>
      <vt:lpstr>В ДЕНЬ ПРОВЕДЕНИЯ ИС-9:</vt:lpstr>
      <vt:lpstr>ХОД ПРОВЕДЕНИЯ: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государственный экзамен (ЕГЭ)</dc:title>
  <dc:creator>Пользователь Windows</dc:creator>
  <cp:lastModifiedBy>Дженнет</cp:lastModifiedBy>
  <cp:revision>421</cp:revision>
  <cp:lastPrinted>2020-12-16T13:30:14Z</cp:lastPrinted>
  <dcterms:created xsi:type="dcterms:W3CDTF">2014-10-23T05:56:19Z</dcterms:created>
  <dcterms:modified xsi:type="dcterms:W3CDTF">2021-01-20T06:16:41Z</dcterms:modified>
</cp:coreProperties>
</file>